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659" r:id="rId2"/>
    <p:sldMasterId id="2147483665" r:id="rId3"/>
    <p:sldMasterId id="2147483673" r:id="rId4"/>
    <p:sldMasterId id="2147483678" r:id="rId5"/>
    <p:sldMasterId id="2147483683" r:id="rId6"/>
    <p:sldMasterId id="2147483688" r:id="rId7"/>
    <p:sldMasterId id="2147483693" r:id="rId8"/>
    <p:sldMasterId id="2147483698" r:id="rId9"/>
  </p:sldMasterIdLst>
  <p:notesMasterIdLst>
    <p:notesMasterId r:id="rId22"/>
  </p:notesMasterIdLst>
  <p:sldIdLst>
    <p:sldId id="257" r:id="rId10"/>
    <p:sldId id="258" r:id="rId11"/>
    <p:sldId id="265" r:id="rId12"/>
    <p:sldId id="259" r:id="rId13"/>
    <p:sldId id="268" r:id="rId14"/>
    <p:sldId id="261" r:id="rId15"/>
    <p:sldId id="269" r:id="rId16"/>
    <p:sldId id="260" r:id="rId17"/>
    <p:sldId id="262" r:id="rId18"/>
    <p:sldId id="267" r:id="rId19"/>
    <p:sldId id="263" r:id="rId20"/>
    <p:sldId id="266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4A3"/>
    <a:srgbClr val="6C6F70"/>
    <a:srgbClr val="0083A9"/>
    <a:srgbClr val="9C6114"/>
    <a:srgbClr val="008542"/>
    <a:srgbClr val="7D5CC6"/>
    <a:srgbClr val="FF7900"/>
    <a:srgbClr val="C79900"/>
    <a:srgbClr val="B712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73" autoAdjust="0"/>
  </p:normalViewPr>
  <p:slideViewPr>
    <p:cSldViewPr>
      <p:cViewPr>
        <p:scale>
          <a:sx n="90" d="100"/>
          <a:sy n="90" d="100"/>
        </p:scale>
        <p:origin x="-2442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2C9A-8E23-4216-BC41-A82A8A3B4D7B}" type="datetimeFigureOut">
              <a:rPr lang="nb-NO" smtClean="0"/>
              <a:pPr/>
              <a:t>26.05.2014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C959-1FC5-42CA-9997-178E88BB765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7220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Fargenøytra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6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8664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Orang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FF790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4630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Orange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FF790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0119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FF790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FF790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FF790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456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F79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FF79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FF79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FF79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FF79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FF79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63978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ill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7D5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7D5CC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03189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illa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7D5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7D5CC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05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L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7D5CC6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7D5CC6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7D5CC6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24160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L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7D5CC6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7D5CC6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7D5CC6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7D5CC6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7D5CC6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7D5CC6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2286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Grøn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00854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1972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Grønn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00854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3812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fargenøytral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5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5353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Grøn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8542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008542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008542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63743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Grøn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8542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008542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008542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8542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008542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008542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1756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ru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9C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9C6114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83631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run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9C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9C6114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666631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ru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9C6114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9C6114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9C6114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3468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ru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9C6114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9C6114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9C6114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9C6114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9C6114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9C6114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180603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lå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0083A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018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Blå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0083A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143316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83A9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0083A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56715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l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83A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0083A9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83A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0083A9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0083A9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611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Tittel + Tekst ell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0000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C0000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549313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ys Grå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A2A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A2A4A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13338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ys Grå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A2A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A2A4A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390535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Lys Gr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A2A4A3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A2A4A3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A2A4A3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150347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Lys Gr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A2A4A3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A2A4A3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A2A4A3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A2A4A3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A2A4A3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A2A4A3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73742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ørk Grå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6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6C6F7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09406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ørk Grå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6C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6C6F7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8698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Mørk Gr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6C6F7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6C6F7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6C6F7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2209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Mørk Gr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6C6F7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6C6F7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6C6F7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6C6F7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6C6F7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6C6F7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1648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6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7742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82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Gu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144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4" name="Rektangel 3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C7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C7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9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4817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Gul valg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686800" y="810000"/>
            <a:ext cx="457200" cy="126000"/>
          </a:xfrm>
          <a:prstGeom prst="rect">
            <a:avLst/>
          </a:prstGeom>
          <a:solidFill>
            <a:srgbClr val="C7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572000" y="692696"/>
            <a:ext cx="41148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C7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180000"/>
            <a:ext cx="2520280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0419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G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79900"/>
              </a:buClr>
              <a:buSzPct val="12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buClr>
                <a:srgbClr val="C79900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>
              <a:buClr>
                <a:srgbClr val="C79900"/>
              </a:buClr>
              <a:buSzPct val="120000"/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7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91041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ide G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00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C799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C799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C799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37800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08000"/>
            <a:ext cx="3780000" cy="395128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C79900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4625">
              <a:buClr>
                <a:srgbClr val="C79900"/>
              </a:buClr>
              <a:buSzPct val="12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>
                <a:srgbClr val="C79900"/>
              </a:buClr>
              <a:buSzPct val="120000"/>
              <a:buFont typeface="Wingdings" panose="05000000000000000000" pitchFamily="2" charset="2"/>
              <a:buChar char="ü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"/>
            <a:ext cx="7704000" cy="5046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Klikk for å redigere 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720000" y="6588000"/>
            <a:ext cx="7704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13882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44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50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71" r:id="rId3"/>
    <p:sldLayoutId id="214748367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59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126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406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768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470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69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748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C00000"/>
        </a:buClr>
        <a:buSzPct val="120000"/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Maridalsveien fra Brekke til Hammeren </a:t>
            </a:r>
          </a:p>
          <a:p>
            <a:endParaRPr lang="nb-NO" dirty="0"/>
          </a:p>
          <a:p>
            <a:r>
              <a:rPr lang="nb-NO" dirty="0" smtClean="0"/>
              <a:t>Varsel om offentlig ettersyn av planprogram</a:t>
            </a:r>
          </a:p>
          <a:p>
            <a:r>
              <a:rPr lang="nb-NO" dirty="0" smtClean="0"/>
              <a:t>Frist 2.juni</a:t>
            </a:r>
          </a:p>
          <a:p>
            <a:endParaRPr lang="nb-NO" dirty="0" smtClean="0"/>
          </a:p>
          <a:p>
            <a:r>
              <a:rPr lang="nb-NO" dirty="0" smtClean="0"/>
              <a:t>Hensikt å øke tilgjengeligheten og trafikksikkerheten for gående, syklende, rulleskiløpere</a:t>
            </a:r>
          </a:p>
          <a:p>
            <a:endParaRPr lang="nb-NO" dirty="0"/>
          </a:p>
          <a:p>
            <a:r>
              <a:rPr lang="nb-NO" dirty="0" smtClean="0"/>
              <a:t>Grunneier Oslo kommune </a:t>
            </a:r>
            <a:endParaRPr lang="nb-NO" dirty="0"/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Maridalen – gang-sykkelveg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Marit Lillesveen 22.mai 2014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8598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00" y="548680"/>
            <a:ext cx="7704000" cy="523728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Marit Lillesveen</a:t>
            </a:r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30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00" y="836712"/>
            <a:ext cx="7704000" cy="4949251"/>
          </a:xfrm>
        </p:spPr>
        <p:txBody>
          <a:bodyPr/>
          <a:lstStyle/>
          <a:p>
            <a:r>
              <a:rPr lang="nb-NO" sz="3200" dirty="0" smtClean="0"/>
              <a:t>Tema som skal utredes: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Naturmiljø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Kulturmiljø og kulturminner</a:t>
            </a:r>
          </a:p>
          <a:p>
            <a:pPr marL="0" indent="0">
              <a:buNone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/>
              <a:t>Friluftsliv, naturopplevelser og idrett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Landskap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Marit Lillesveen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1943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Tema som skal belyses </a:t>
            </a:r>
          </a:p>
          <a:p>
            <a:pPr>
              <a:buFontTx/>
              <a:buChar char="-"/>
            </a:pPr>
            <a:r>
              <a:rPr lang="nb-NO" dirty="0" smtClean="0"/>
              <a:t>Miljøfaglige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Trafikkforhold</a:t>
            </a:r>
          </a:p>
          <a:p>
            <a:pPr>
              <a:buFontTx/>
              <a:buChar char="-"/>
            </a:pPr>
            <a:r>
              <a:rPr lang="nb-NO" dirty="0" smtClean="0"/>
              <a:t>ROS</a:t>
            </a:r>
          </a:p>
          <a:p>
            <a:pPr>
              <a:buFontTx/>
              <a:buChar char="-"/>
            </a:pPr>
            <a:r>
              <a:rPr lang="nb-NO" dirty="0" smtClean="0"/>
              <a:t>Sosial infrastruktur</a:t>
            </a:r>
          </a:p>
          <a:p>
            <a:pPr>
              <a:buFontTx/>
              <a:buChar char="-"/>
            </a:pPr>
            <a:r>
              <a:rPr lang="nb-NO" dirty="0" smtClean="0"/>
              <a:t>Teknisk infrastruktur</a:t>
            </a:r>
          </a:p>
          <a:p>
            <a:pPr>
              <a:buFontTx/>
              <a:buChar char="-"/>
            </a:pPr>
            <a:r>
              <a:rPr lang="nb-NO" dirty="0" smtClean="0"/>
              <a:t>Estetikk og byggeskikk</a:t>
            </a:r>
          </a:p>
          <a:p>
            <a:pPr>
              <a:buFontTx/>
              <a:buChar char="-"/>
            </a:pPr>
            <a:r>
              <a:rPr lang="nb-NO" dirty="0" smtClean="0"/>
              <a:t>Barns interesser</a:t>
            </a:r>
          </a:p>
          <a:p>
            <a:pPr>
              <a:buFontTx/>
              <a:buChar char="-"/>
            </a:pPr>
            <a:r>
              <a:rPr lang="nb-NO" dirty="0" smtClean="0"/>
              <a:t>Universell utforming </a:t>
            </a:r>
            <a:endParaRPr lang="nb-NO" dirty="0"/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720000" y="360000"/>
            <a:ext cx="7704000" cy="764744"/>
          </a:xfrm>
        </p:spPr>
        <p:txBody>
          <a:bodyPr/>
          <a:lstStyle/>
          <a:p>
            <a:r>
              <a:rPr lang="nb-NO" dirty="0"/>
              <a:t>Relevante planfaglige </a:t>
            </a:r>
            <a:r>
              <a:rPr lang="nb-NO" dirty="0" smtClean="0"/>
              <a:t>tema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Marit Lillesveen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931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Oslo kommune planinitiativ i 2009</a:t>
            </a:r>
          </a:p>
          <a:p>
            <a:r>
              <a:rPr lang="nb-NO" dirty="0" smtClean="0"/>
              <a:t>Fått bestilling fra byrådsavdeling for miljø og samferdsel om tilrettelegging for sykkel i Maridalsveien </a:t>
            </a:r>
          </a:p>
          <a:p>
            <a:r>
              <a:rPr lang="nb-NO" dirty="0" smtClean="0"/>
              <a:t>Søknad om tillatelse til oppstart av planarbeidet i Marka 2010</a:t>
            </a:r>
          </a:p>
          <a:p>
            <a:r>
              <a:rPr lang="nb-NO" dirty="0" smtClean="0"/>
              <a:t>FMOA anbefaler Miljødepartementet å gi tillatelse</a:t>
            </a:r>
          </a:p>
          <a:p>
            <a:r>
              <a:rPr lang="nb-NO" dirty="0" smtClean="0"/>
              <a:t>Tillatelse fra MD gitt 20.aug 2010</a:t>
            </a:r>
            <a:endParaRPr lang="nb-NO" dirty="0"/>
          </a:p>
          <a:p>
            <a:r>
              <a:rPr lang="nb-NO" dirty="0" smtClean="0"/>
              <a:t>Varsel om oppstart av planarbeidet 2012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Planprosessen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Marit Lillesveen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5058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00" y="548680"/>
            <a:ext cx="7704000" cy="523728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Marit Lillesveen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256584" cy="515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89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Momenter som skal vektlegges: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Virkningene for </a:t>
            </a:r>
          </a:p>
          <a:p>
            <a:pPr lvl="1"/>
            <a:r>
              <a:rPr lang="nb-NO" dirty="0" smtClean="0"/>
              <a:t>øvrig friluftsliv, naturopplevelser, idrett</a:t>
            </a:r>
          </a:p>
          <a:p>
            <a:pPr lvl="1"/>
            <a:r>
              <a:rPr lang="nb-NO" dirty="0" smtClean="0"/>
              <a:t>Landskap, kulturlandskap, kulturmiljø med kulturminner</a:t>
            </a:r>
          </a:p>
          <a:p>
            <a:pPr lvl="1"/>
            <a:r>
              <a:rPr lang="nb-NO" dirty="0" smtClean="0"/>
              <a:t>Naturmiljø – konsekvenser for </a:t>
            </a:r>
            <a:r>
              <a:rPr lang="nb-NO" dirty="0" err="1" smtClean="0"/>
              <a:t>evt</a:t>
            </a:r>
            <a:r>
              <a:rPr lang="nb-NO" dirty="0" smtClean="0"/>
              <a:t> rødlistearter</a:t>
            </a:r>
          </a:p>
          <a:p>
            <a:pPr lvl="1"/>
            <a:r>
              <a:rPr lang="nb-NO" dirty="0" smtClean="0"/>
              <a:t>Kommunen må utrede et alternativ med bred skulder som alternativ til separat gang/sykkelveg </a:t>
            </a:r>
          </a:p>
          <a:p>
            <a:pPr lvl="1"/>
            <a:endParaRPr lang="nb-NO" dirty="0"/>
          </a:p>
          <a:p>
            <a:pPr marL="268287" lvl="1" indent="0">
              <a:buNone/>
            </a:pPr>
            <a:r>
              <a:rPr lang="nb-NO" dirty="0" smtClean="0"/>
              <a:t>Alle tiltak må gjennomføres med minst mulig </a:t>
            </a:r>
            <a:r>
              <a:rPr lang="nb-NO" dirty="0" err="1" smtClean="0"/>
              <a:t>terrengmessige</a:t>
            </a:r>
            <a:r>
              <a:rPr lang="nb-NO" dirty="0" smtClean="0"/>
              <a:t> inngrep og </a:t>
            </a:r>
            <a:r>
              <a:rPr lang="nb-NO" dirty="0" err="1" smtClean="0"/>
              <a:t>landskapsmessig</a:t>
            </a:r>
            <a:r>
              <a:rPr lang="nb-NO" dirty="0" smtClean="0"/>
              <a:t> eksponering 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Miljøverndepartementets føringer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Marit Lillesveen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438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Hensyn til jordressurser og kulturlandskap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Fylkesmannens landbruksavdeling forutsetter at det utredes alternativer som minimerer inngrep i dyrket jord av nasjonal og regional verdi for matproduksjon</a:t>
            </a:r>
          </a:p>
          <a:p>
            <a:endParaRPr lang="nb-NO" dirty="0"/>
          </a:p>
          <a:p>
            <a:r>
              <a:rPr lang="nb-NO" dirty="0" smtClean="0"/>
              <a:t>Utbygging på dyrket mark må i størst mulig grad unngås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5740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Nml</a:t>
            </a:r>
            <a:r>
              <a:rPr lang="nb-NO" dirty="0" smtClean="0"/>
              <a:t> § 48 (dispensasjon fra vernevedtak)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Søknad om tillatelse eller dispensasjon fra naturmangfoldloven § 48 MÅ være avgjort av Fylkesmannen før kommunen eventuelt treffer sitt endelige planvedtak og sender planen til departementet for stadfesting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720000" y="360000"/>
            <a:ext cx="7704000" cy="836752"/>
          </a:xfrm>
        </p:spPr>
        <p:txBody>
          <a:bodyPr/>
          <a:lstStyle/>
          <a:p>
            <a:r>
              <a:rPr lang="nb-NO" dirty="0" smtClean="0"/>
              <a:t>Miljøverndepartementet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Marit Lillesveen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5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FMOA uttalte seg til igangsatt detaljregulering 27.9 </a:t>
            </a:r>
            <a:r>
              <a:rPr lang="nb-NO" dirty="0"/>
              <a:t>2012 </a:t>
            </a:r>
          </a:p>
          <a:p>
            <a:endParaRPr lang="nb-NO" dirty="0" smtClean="0"/>
          </a:p>
          <a:p>
            <a:r>
              <a:rPr lang="nb-NO" dirty="0" smtClean="0"/>
              <a:t>Momenter fra Miljøverndepartementet er gjentatt</a:t>
            </a:r>
          </a:p>
          <a:p>
            <a:r>
              <a:rPr lang="nb-NO" dirty="0" smtClean="0"/>
              <a:t>Konsekvensutredning</a:t>
            </a:r>
          </a:p>
          <a:p>
            <a:r>
              <a:rPr lang="nb-NO" dirty="0" smtClean="0"/>
              <a:t>Naturmangfoldloven</a:t>
            </a:r>
          </a:p>
          <a:p>
            <a:r>
              <a:rPr lang="nb-NO" dirty="0" smtClean="0"/>
              <a:t>Jordvern og kulturlandskap</a:t>
            </a:r>
          </a:p>
          <a:p>
            <a:r>
              <a:rPr lang="nb-NO" dirty="0" smtClean="0"/>
              <a:t>Forurensing 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FMOA uttalelse til igangsatt regulering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Klikk for å legge inn navn / epost / telefon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36845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Gjeldende regulering med veibredde 13 meter</a:t>
            </a:r>
          </a:p>
          <a:p>
            <a:endParaRPr lang="nb-NO" dirty="0"/>
          </a:p>
          <a:p>
            <a:r>
              <a:rPr lang="nb-NO" dirty="0"/>
              <a:t>Hovedproblemstilling er inngrep i Marka, kulturlandskap, naturlandskap sett opp mot forbedret løsning for alle trafikantgrupper</a:t>
            </a:r>
          </a:p>
          <a:p>
            <a:endParaRPr lang="nb-NO" dirty="0"/>
          </a:p>
          <a:p>
            <a:r>
              <a:rPr lang="nb-NO" dirty="0"/>
              <a:t>Landskapsvernområde - tiltakets </a:t>
            </a:r>
            <a:r>
              <a:rPr lang="nb-NO" dirty="0" smtClean="0"/>
              <a:t>virkning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Planprogram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Marit Lillesveen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4864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Gang- sykkelveg</a:t>
            </a:r>
          </a:p>
          <a:p>
            <a:pPr>
              <a:buFontTx/>
              <a:buChar char="-"/>
            </a:pPr>
            <a:r>
              <a:rPr lang="nb-NO" dirty="0" smtClean="0"/>
              <a:t>4,5 m bred separat g-/sykkelvei</a:t>
            </a:r>
            <a:endParaRPr lang="nb-NO" dirty="0"/>
          </a:p>
          <a:p>
            <a:endParaRPr lang="nb-NO" dirty="0"/>
          </a:p>
          <a:p>
            <a:r>
              <a:rPr lang="nb-NO" dirty="0"/>
              <a:t>Utvidet </a:t>
            </a:r>
            <a:r>
              <a:rPr lang="nb-NO" dirty="0" smtClean="0"/>
              <a:t>skulder</a:t>
            </a:r>
          </a:p>
          <a:p>
            <a:pPr marL="0" indent="0">
              <a:buNone/>
            </a:pPr>
            <a:r>
              <a:rPr lang="nb-NO" dirty="0" smtClean="0"/>
              <a:t>- 2 m bred veiskulder på begge sider av veien 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To alternativer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Marit Lillesveen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551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mal  v1.0 FMOA Potx_090114">
  <a:themeElements>
    <a:clrScheme name="Fylkesmannen i Oslo og Akershus">
      <a:dk1>
        <a:sysClr val="windowText" lastClr="000000"/>
      </a:dk1>
      <a:lt1>
        <a:sysClr val="window" lastClr="FFFFFF"/>
      </a:lt1>
      <a:dk2>
        <a:srgbClr val="6C6F70"/>
      </a:dk2>
      <a:lt2>
        <a:srgbClr val="A2A4A3"/>
      </a:lt2>
      <a:accent1>
        <a:srgbClr val="C79900"/>
      </a:accent1>
      <a:accent2>
        <a:srgbClr val="FF7900"/>
      </a:accent2>
      <a:accent3>
        <a:srgbClr val="7D5CC6"/>
      </a:accent3>
      <a:accent4>
        <a:srgbClr val="B71234"/>
      </a:accent4>
      <a:accent5>
        <a:srgbClr val="008542"/>
      </a:accent5>
      <a:accent6>
        <a:srgbClr val="9C6114"/>
      </a:accent6>
      <a:hlink>
        <a:srgbClr val="0083A9"/>
      </a:hlink>
      <a:folHlink>
        <a:srgbClr val="0083A9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lsider 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lsider 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lsider L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lsider Grø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lsider Bru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lsider Bl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lsider Lys Gr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alsider Mørk Gr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Mastermal  v1.0 FMOA Potx_090114</Template>
  <TotalTime>400</TotalTime>
  <Words>358</Words>
  <Application>Microsoft Office PowerPoint</Application>
  <PresentationFormat>Skjermfremvisning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Mastermal  v1.0 FMOA Potx_090114</vt:lpstr>
      <vt:lpstr>Malsider Gul</vt:lpstr>
      <vt:lpstr>Malsider Orange</vt:lpstr>
      <vt:lpstr>Malsider Lilla</vt:lpstr>
      <vt:lpstr>Malsider Grønn</vt:lpstr>
      <vt:lpstr>Malsider Brun</vt:lpstr>
      <vt:lpstr>Malsider Blå</vt:lpstr>
      <vt:lpstr>Malsider Lys Grå</vt:lpstr>
      <vt:lpstr>Malsider Mørk Grå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</vt:vector>
  </TitlesOfParts>
  <Company>Fylkesmannen i Oslo og Akershus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E. Eide</dc:creator>
  <cp:lastModifiedBy>fmoatme</cp:lastModifiedBy>
  <cp:revision>36</cp:revision>
  <dcterms:created xsi:type="dcterms:W3CDTF">2014-01-22T11:20:33Z</dcterms:created>
  <dcterms:modified xsi:type="dcterms:W3CDTF">2014-05-26T06:11:35Z</dcterms:modified>
</cp:coreProperties>
</file>